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2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2" r:id="rId6"/>
    <p:sldId id="257" r:id="rId7"/>
    <p:sldId id="261" r:id="rId8"/>
    <p:sldId id="263" r:id="rId9"/>
    <p:sldId id="258" r:id="rId10"/>
    <p:sldId id="259" r:id="rId11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899" autoAdjust="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99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4EA90-306F-45C7-8AEA-F0890CB16039}" type="datetime1">
              <a:rPr lang="es-ES" smtClean="0"/>
              <a:t>12/08/2025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A7EAC-D564-4069-B91B-517386FC9FE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26251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A2A226-B20B-4D06-8640-8814B3489581}" type="datetime1">
              <a:rPr lang="es-ES" smtClean="0"/>
              <a:pPr/>
              <a:t>12/08/2025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el estilo de texto del patrón</a:t>
            </a:r>
          </a:p>
          <a:p>
            <a:pPr lvl="1"/>
            <a:r>
              <a:rPr lang="es-ES" noProof="0" dirty="0"/>
              <a:t>Segundo nivel</a:t>
            </a:r>
          </a:p>
          <a:p>
            <a:pPr lvl="2"/>
            <a:r>
              <a:rPr lang="es-ES" noProof="0" dirty="0"/>
              <a:t>Tercer nivel</a:t>
            </a:r>
          </a:p>
          <a:p>
            <a:pPr lvl="3"/>
            <a:r>
              <a:rPr lang="es-ES" noProof="0" dirty="0"/>
              <a:t>Cuarto nivel</a:t>
            </a:r>
          </a:p>
          <a:p>
            <a:pPr lvl="4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83E773-7C4B-4260-8A45-886C6E4C8EB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86838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0960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67553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6321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35290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11706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22909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83E773-7C4B-4260-8A45-886C6E4C8EB6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57211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l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smtClean="0"/>
              <a:t>Haga clic para editar el estilo de subtítulo del patrón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471103-BF6F-4523-9C54-5778E416DB58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27077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C921E0-F9B3-4702-8EC0-299925A79D98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842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78A963-0DBC-4F57-AC62-29DD17473BF1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2223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8DF8EB-855A-4C83-AF3D-50B349D4E538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8227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9B2C39-3850-493C-952C-ECB939438560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28561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5FC420-51AA-4FAF-95BB-30176D68DEE8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10" name="Marcador de posición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6658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F8B10C-B5AA-496A-AB83-56DD82CCA5A4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58899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E055F8-74A9-4173-B5CF-879C893039BB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0077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141DB3-9D6D-4B67-A217-70651BDEF77B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59989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9" name="Marcador de fecha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2F7798-4E4E-464F-96F9-7EFD6F0AD4BD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10" name="Marcador de pie de página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05352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CB86E2E8-7102-4A1A-AF5B-45BB32A33A1B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9" name="Marcador de posición de pie de página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47789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F9BA73C7-9371-4491-AB0C-39991AAC6058}" type="datetime1">
              <a:rPr lang="es-ES" noProof="0" smtClean="0"/>
              <a:t>12/08/2025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
              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9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6590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12B9624-F8A1-4831-AE43-1D9E266CFF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387" y="1"/>
            <a:ext cx="9929002" cy="7280693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6981E6A2-4656-4CFE-9BF4-39D81EE2CA9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0" y="-1"/>
            <a:ext cx="6096000" cy="72116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594153"/>
            <a:ext cx="4486656" cy="1231106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rtlCol="0">
            <a:normAutofit/>
          </a:bodyPr>
          <a:lstStyle/>
          <a:p>
            <a:pPr rtl="0"/>
            <a:r>
              <a:rPr lang="es-ES" sz="3000" dirty="0" smtClean="0">
                <a:solidFill>
                  <a:schemeClr val="tx1"/>
                </a:solidFill>
              </a:rPr>
              <a:t>Estacionamiento</a:t>
            </a:r>
            <a:br>
              <a:rPr lang="es-ES" sz="3000" dirty="0" smtClean="0">
                <a:solidFill>
                  <a:schemeClr val="tx1"/>
                </a:solidFill>
              </a:rPr>
            </a:br>
            <a:r>
              <a:rPr lang="es-ES" sz="3000" dirty="0" smtClean="0">
                <a:solidFill>
                  <a:schemeClr val="tx1"/>
                </a:solidFill>
              </a:rPr>
              <a:t>inteligente</a:t>
            </a:r>
            <a:endParaRPr lang="es-ES" sz="30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3981815"/>
            <a:ext cx="4486656" cy="702702"/>
          </a:xfrm>
        </p:spPr>
        <p:txBody>
          <a:bodyPr rtlCol="0">
            <a:normAutofit/>
          </a:bodyPr>
          <a:lstStyle/>
          <a:p>
            <a:r>
              <a:rPr lang="es-ES" sz="1400" dirty="0"/>
              <a:t>A</a:t>
            </a:r>
            <a:r>
              <a:rPr lang="es-ES" sz="1400" dirty="0" smtClean="0"/>
              <a:t>horra </a:t>
            </a:r>
            <a:r>
              <a:rPr lang="es-ES" sz="1400" dirty="0"/>
              <a:t>tiempo, </a:t>
            </a:r>
            <a:r>
              <a:rPr lang="es-ES" sz="1400" dirty="0" smtClean="0"/>
              <a:t>Mejora </a:t>
            </a:r>
            <a:r>
              <a:rPr lang="es-ES" sz="1400" dirty="0"/>
              <a:t>la </a:t>
            </a:r>
            <a:r>
              <a:rPr lang="es-ES" sz="1400" dirty="0" smtClean="0"/>
              <a:t>Seguridad </a:t>
            </a:r>
            <a:r>
              <a:rPr lang="es-ES" sz="1400" dirty="0"/>
              <a:t>y A</a:t>
            </a:r>
            <a:r>
              <a:rPr lang="es-ES" sz="1400" dirty="0" smtClean="0"/>
              <a:t>umenta </a:t>
            </a:r>
            <a:r>
              <a:rPr lang="es-ES" sz="1400" dirty="0"/>
              <a:t>la </a:t>
            </a:r>
            <a:r>
              <a:rPr lang="es-ES" sz="1400" dirty="0" smtClean="0"/>
              <a:t>Satisfacción </a:t>
            </a:r>
            <a:r>
              <a:rPr lang="es-ES" sz="1400" dirty="0"/>
              <a:t>de los </a:t>
            </a:r>
            <a:r>
              <a:rPr lang="es-ES" sz="1400" dirty="0" smtClean="0"/>
              <a:t>Usuarios </a:t>
            </a:r>
            <a:endParaRPr lang="es-ES" sz="1400" dirty="0">
              <a:solidFill>
                <a:schemeClr val="tx1"/>
              </a:solidFill>
            </a:endParaRP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804672" y="5980789"/>
            <a:ext cx="4486656" cy="7027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 smtClean="0"/>
              <a:t>Grupo: </a:t>
            </a:r>
            <a:r>
              <a:rPr lang="es-ES" sz="2800" dirty="0" err="1" smtClean="0"/>
              <a:t>Cold</a:t>
            </a:r>
            <a:r>
              <a:rPr lang="es-ES" sz="2800" dirty="0" smtClean="0"/>
              <a:t> </a:t>
            </a:r>
            <a:r>
              <a:rPr lang="es-ES" sz="2800" dirty="0" err="1" smtClean="0"/>
              <a:t>Feet</a:t>
            </a:r>
            <a:endParaRPr lang="es-ES" sz="2800" dirty="0">
              <a:solidFill>
                <a:schemeClr val="tx1"/>
              </a:solidFill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804672" y="5728019"/>
            <a:ext cx="4486656" cy="7027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dirty="0" smtClean="0"/>
              <a:t>CODE PRO 3.0 2025</a:t>
            </a:r>
            <a:endParaRPr lang="es-E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6981E6A2-4656-4CFE-9BF4-39D81EE2CA9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6271" y="367421"/>
            <a:ext cx="4486656" cy="1231106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rtlCol="0">
            <a:normAutofit/>
          </a:bodyPr>
          <a:lstStyle/>
          <a:p>
            <a:pPr rtl="0"/>
            <a:r>
              <a:rPr lang="es-ES" sz="3000" dirty="0" smtClean="0">
                <a:solidFill>
                  <a:schemeClr val="tx1"/>
                </a:solidFill>
              </a:rPr>
              <a:t>Justificación</a:t>
            </a:r>
            <a:endParaRPr lang="es-ES" sz="30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5672" y="4732867"/>
            <a:ext cx="2734733" cy="1778000"/>
          </a:xfrm>
        </p:spPr>
        <p:txBody>
          <a:bodyPr rtlCol="0">
            <a:noAutofit/>
          </a:bodyPr>
          <a:lstStyle/>
          <a:p>
            <a:r>
              <a:rPr lang="es-ES" sz="1600" dirty="0"/>
              <a:t>La tecnología, especialmente </a:t>
            </a:r>
            <a:r>
              <a:rPr lang="es-ES" sz="1600" dirty="0" err="1"/>
              <a:t>IoT</a:t>
            </a:r>
            <a:r>
              <a:rPr lang="es-ES" sz="1600" dirty="0"/>
              <a:t> y gestión inteligente, transforma la vida </a:t>
            </a:r>
            <a:r>
              <a:rPr lang="es-ES" sz="1600" dirty="0" smtClean="0"/>
              <a:t>urbana, </a:t>
            </a:r>
            <a:r>
              <a:rPr lang="es-ES" sz="1600" dirty="0"/>
              <a:t>optimizando espacios y mejorando seguridad en estacionamientos</a:t>
            </a: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4290480" y="4832780"/>
            <a:ext cx="2798234" cy="177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/>
              <a:t>Invertir en sistemas inteligentes de estacionamiento aumenta la eficiencia, reduce costos y valoriza la propiedad en el mercado inmobiliario.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8382679" y="4732867"/>
            <a:ext cx="2734733" cy="177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/>
              <a:t>Ofrecer estacionamientos inteligentes posiciona al edificio como moderno y eficiente, atrayendo residentes y visitantes con soluciones innovadoras.</a:t>
            </a: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512741" y="3889595"/>
            <a:ext cx="3132327" cy="67733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b="1" dirty="0"/>
              <a:t>Contexto T</a:t>
            </a:r>
            <a:r>
              <a:rPr lang="es-ES" sz="2400" b="1" dirty="0" smtClean="0"/>
              <a:t>ecnológico Actual</a:t>
            </a:r>
            <a:endParaRPr lang="es-ES" sz="2400" b="1" dirty="0"/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4126653" y="3925159"/>
            <a:ext cx="3132327" cy="67733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b="1" dirty="0"/>
              <a:t>Inversión en </a:t>
            </a:r>
            <a:r>
              <a:rPr lang="es-ES" sz="2400" b="1" dirty="0" smtClean="0"/>
              <a:t>Valor Agregado</a:t>
            </a:r>
            <a:endParaRPr lang="es-ES" sz="2400" b="1" dirty="0"/>
          </a:p>
        </p:txBody>
      </p:sp>
      <p:sp>
        <p:nvSpPr>
          <p:cNvPr id="17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8183881" y="3889596"/>
            <a:ext cx="3132327" cy="67733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b="1" dirty="0"/>
              <a:t>Ventaja </a:t>
            </a:r>
            <a:r>
              <a:rPr lang="es-ES" sz="2400" b="1" dirty="0" smtClean="0"/>
              <a:t>Competitiva </a:t>
            </a:r>
            <a:r>
              <a:rPr lang="es-ES" sz="2400" b="1" dirty="0"/>
              <a:t>en el </a:t>
            </a:r>
            <a:r>
              <a:rPr lang="es-ES" sz="2400" b="1" dirty="0" smtClean="0"/>
              <a:t>Mercado</a:t>
            </a:r>
            <a:endParaRPr lang="es-ES" sz="2400" b="1" dirty="0"/>
          </a:p>
        </p:txBody>
      </p:sp>
      <p:sp>
        <p:nvSpPr>
          <p:cNvPr id="7" name="Elipse 6"/>
          <p:cNvSpPr/>
          <p:nvPr/>
        </p:nvSpPr>
        <p:spPr>
          <a:xfrm>
            <a:off x="1147570" y="1855897"/>
            <a:ext cx="1862667" cy="1862667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Elipse 17"/>
          <p:cNvSpPr/>
          <p:nvPr/>
        </p:nvSpPr>
        <p:spPr>
          <a:xfrm>
            <a:off x="4758264" y="1910091"/>
            <a:ext cx="1862667" cy="1862667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Elipse 18"/>
          <p:cNvSpPr/>
          <p:nvPr/>
        </p:nvSpPr>
        <p:spPr>
          <a:xfrm>
            <a:off x="8818710" y="1910092"/>
            <a:ext cx="1862667" cy="1862667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769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ángulo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0" y="0"/>
            <a:ext cx="4654294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C9DE503-F7C2-4A40-83F4-4DE931E7D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14" y="404528"/>
            <a:ext cx="3594268" cy="1495794"/>
          </a:xfrm>
          <a:noFill/>
          <a:ln>
            <a:solidFill>
              <a:schemeClr val="bg1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r>
              <a:rPr lang="es-ES" sz="1500" b="1" dirty="0">
                <a:solidFill>
                  <a:schemeClr val="bg1"/>
                </a:solidFill>
              </a:rPr>
              <a:t>Propuesta: </a:t>
            </a:r>
            <a:r>
              <a:rPr lang="es-ES" sz="1500" b="1" dirty="0" smtClean="0">
                <a:solidFill>
                  <a:schemeClr val="bg1"/>
                </a:solidFill>
              </a:rPr>
              <a:t>Sistema </a:t>
            </a:r>
            <a:r>
              <a:rPr lang="es-ES" sz="1500" b="1" dirty="0">
                <a:solidFill>
                  <a:schemeClr val="bg1"/>
                </a:solidFill>
              </a:rPr>
              <a:t>de </a:t>
            </a:r>
            <a:r>
              <a:rPr lang="es-ES" sz="1500" b="1" dirty="0" smtClean="0">
                <a:solidFill>
                  <a:schemeClr val="bg1"/>
                </a:solidFill>
              </a:rPr>
              <a:t>Estacionamiento </a:t>
            </a:r>
            <a:r>
              <a:rPr lang="es-ES" sz="1500" b="1" dirty="0">
                <a:solidFill>
                  <a:schemeClr val="bg1"/>
                </a:solidFill>
              </a:rPr>
              <a:t>Inteligente </a:t>
            </a:r>
            <a:endParaRPr lang="es-ES" sz="1500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68652" y="1997031"/>
            <a:ext cx="411699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En </a:t>
            </a:r>
            <a:r>
              <a:rPr lang="es-ES" dirty="0">
                <a:solidFill>
                  <a:schemeClr val="bg1"/>
                </a:solidFill>
              </a:rPr>
              <a:t>la mayoría de los edificios con estacionamientos, un problema frecuente es la </a:t>
            </a:r>
            <a:r>
              <a:rPr lang="es-ES" b="1" dirty="0" smtClean="0">
                <a:solidFill>
                  <a:schemeClr val="bg1"/>
                </a:solidFill>
              </a:rPr>
              <a:t>FALTA DE INFORMACION EN TIEMPO REAL </a:t>
            </a:r>
            <a:r>
              <a:rPr lang="es-ES" dirty="0" smtClean="0">
                <a:solidFill>
                  <a:schemeClr val="bg1"/>
                </a:solidFill>
              </a:rPr>
              <a:t>sobre </a:t>
            </a:r>
            <a:r>
              <a:rPr lang="es-ES" u="sng" dirty="0">
                <a:solidFill>
                  <a:schemeClr val="bg1"/>
                </a:solidFill>
              </a:rPr>
              <a:t>qué lugares están libres y cuáles están ocupados</a:t>
            </a:r>
            <a:r>
              <a:rPr lang="es-ES" dirty="0">
                <a:solidFill>
                  <a:schemeClr val="bg1"/>
                </a:solidFill>
              </a:rPr>
              <a:t>. </a:t>
            </a:r>
            <a:endParaRPr lang="es-ES" dirty="0" smtClean="0">
              <a:solidFill>
                <a:schemeClr val="bg1"/>
              </a:solidFill>
            </a:endParaRPr>
          </a:p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Esto </a:t>
            </a:r>
            <a:r>
              <a:rPr lang="es-ES" dirty="0">
                <a:solidFill>
                  <a:schemeClr val="bg1"/>
                </a:solidFill>
              </a:rPr>
              <a:t>provoca situaciones como: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5" y="0"/>
            <a:ext cx="7537704" cy="685800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268652" y="4028356"/>
            <a:ext cx="411699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bg1"/>
                </a:solidFill>
              </a:rPr>
              <a:t>Conductores que pierden tiempo recorriendo el estacionamiento buscando un espacio disponible.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s-ES" sz="1400" dirty="0" smtClean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400" dirty="0" smtClean="0">
                <a:solidFill>
                  <a:schemeClr val="bg1"/>
                </a:solidFill>
              </a:rPr>
              <a:t>Mayor </a:t>
            </a:r>
            <a:r>
              <a:rPr lang="es-ES" sz="1400" dirty="0">
                <a:solidFill>
                  <a:schemeClr val="bg1"/>
                </a:solidFill>
              </a:rPr>
              <a:t>congestión interna y riesgo de accidentes en pasillos estrechos.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s-ES" sz="1400" dirty="0" smtClean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400" dirty="0" smtClean="0">
                <a:solidFill>
                  <a:schemeClr val="bg1"/>
                </a:solidFill>
              </a:rPr>
              <a:t>Estrés </a:t>
            </a:r>
            <a:r>
              <a:rPr lang="es-ES" sz="1400" dirty="0">
                <a:solidFill>
                  <a:schemeClr val="bg1"/>
                </a:solidFill>
              </a:rPr>
              <a:t>y frustración de los usuarios, especialmente en horas pico.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s-ES" sz="1400" dirty="0" smtClean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ES" sz="1400" dirty="0" smtClean="0">
                <a:solidFill>
                  <a:schemeClr val="bg1"/>
                </a:solidFill>
              </a:rPr>
              <a:t>Ineficiencia </a:t>
            </a:r>
            <a:r>
              <a:rPr lang="es-ES" sz="1400" dirty="0">
                <a:solidFill>
                  <a:schemeClr val="bg1"/>
                </a:solidFill>
              </a:rPr>
              <a:t>en el uso de los espacios, ya que algunos quedan vacíos sin que nadie lo sepa.</a:t>
            </a:r>
          </a:p>
        </p:txBody>
      </p:sp>
    </p:spTree>
    <p:extLst>
      <p:ext uri="{BB962C8B-B14F-4D97-AF65-F5344CB8AC3E}">
        <p14:creationId xmlns:p14="http://schemas.microsoft.com/office/powerpoint/2010/main" val="342431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ángulo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591" y="0"/>
            <a:ext cx="10229318" cy="7280694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2" y="0"/>
            <a:ext cx="4654294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C9DE503-F7C2-4A40-83F4-4DE931E7D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14" y="325031"/>
            <a:ext cx="3594268" cy="1495794"/>
          </a:xfrm>
          <a:noFill/>
          <a:ln>
            <a:solidFill>
              <a:schemeClr val="bg1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Autofit/>
          </a:bodyPr>
          <a:lstStyle/>
          <a:p>
            <a:r>
              <a:rPr lang="es-ES" sz="1800" dirty="0">
                <a:solidFill>
                  <a:schemeClr val="bg1"/>
                </a:solidFill>
              </a:rPr>
              <a:t>Nuestro </a:t>
            </a:r>
            <a:r>
              <a:rPr lang="es-ES" sz="1800" b="1" dirty="0">
                <a:solidFill>
                  <a:schemeClr val="bg1"/>
                </a:solidFill>
              </a:rPr>
              <a:t>sistema de estacionamiento inteligente</a:t>
            </a:r>
            <a:r>
              <a:rPr lang="es-ES" sz="1800" dirty="0">
                <a:solidFill>
                  <a:schemeClr val="bg1"/>
                </a:solidFill>
              </a:rPr>
              <a:t> resuelve este problema de raíz</a:t>
            </a:r>
            <a:r>
              <a:rPr lang="es-ES" sz="1800" dirty="0" smtClean="0">
                <a:solidFill>
                  <a:schemeClr val="bg1"/>
                </a:solidFill>
              </a:rPr>
              <a:t>.</a:t>
            </a:r>
            <a:endParaRPr lang="es-ES" sz="1800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68652" y="2145856"/>
            <a:ext cx="411699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A </a:t>
            </a:r>
            <a:r>
              <a:rPr lang="es-ES" dirty="0">
                <a:solidFill>
                  <a:schemeClr val="bg1"/>
                </a:solidFill>
              </a:rPr>
              <a:t>través de sensores instalados en cada plaza y un sistema de señalización con luces LED 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                   Verde </a:t>
            </a:r>
            <a:r>
              <a:rPr lang="es-ES" dirty="0">
                <a:solidFill>
                  <a:schemeClr val="bg1"/>
                </a:solidFill>
              </a:rPr>
              <a:t>= </a:t>
            </a:r>
            <a:r>
              <a:rPr lang="es-ES" dirty="0" smtClean="0">
                <a:solidFill>
                  <a:schemeClr val="bg1"/>
                </a:solidFill>
              </a:rPr>
              <a:t>Libre</a:t>
            </a:r>
            <a:r>
              <a:rPr lang="es-ES" dirty="0">
                <a:solidFill>
                  <a:schemeClr val="bg1"/>
                </a:solidFill>
              </a:rPr>
              <a:t>, </a:t>
            </a: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                 Rojo </a:t>
            </a:r>
            <a:r>
              <a:rPr lang="es-ES" dirty="0">
                <a:solidFill>
                  <a:schemeClr val="bg1"/>
                </a:solidFill>
              </a:rPr>
              <a:t>= O</a:t>
            </a:r>
            <a:r>
              <a:rPr lang="es-ES" dirty="0" smtClean="0">
                <a:solidFill>
                  <a:schemeClr val="bg1"/>
                </a:solidFill>
              </a:rPr>
              <a:t>cupado</a:t>
            </a:r>
          </a:p>
          <a:p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Los </a:t>
            </a:r>
            <a:r>
              <a:rPr lang="es-ES" dirty="0">
                <a:solidFill>
                  <a:schemeClr val="bg1"/>
                </a:solidFill>
              </a:rPr>
              <a:t>usuarios </a:t>
            </a:r>
            <a:r>
              <a:rPr lang="es-ES" u="sng" dirty="0">
                <a:solidFill>
                  <a:schemeClr val="bg1"/>
                </a:solidFill>
              </a:rPr>
              <a:t>pueden saber al instante</a:t>
            </a:r>
            <a:r>
              <a:rPr lang="es-ES" dirty="0">
                <a:solidFill>
                  <a:schemeClr val="bg1"/>
                </a:solidFill>
              </a:rPr>
              <a:t> si un lugar está disponible. </a:t>
            </a:r>
            <a:endParaRPr lang="es-ES" dirty="0" smtClean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Además</a:t>
            </a:r>
            <a:r>
              <a:rPr lang="es-ES" dirty="0">
                <a:solidFill>
                  <a:schemeClr val="bg1"/>
                </a:solidFill>
              </a:rPr>
              <a:t>, toda esta información se transmite en tiempo real a una </a:t>
            </a:r>
            <a:r>
              <a:rPr lang="es-ES" b="1" dirty="0" smtClean="0">
                <a:solidFill>
                  <a:schemeClr val="bg1"/>
                </a:solidFill>
              </a:rPr>
              <a:t>PLATAFORMA WEB</a:t>
            </a:r>
            <a:r>
              <a:rPr lang="es-ES" dirty="0" smtClean="0">
                <a:solidFill>
                  <a:schemeClr val="bg1"/>
                </a:solidFill>
              </a:rPr>
              <a:t>, </a:t>
            </a:r>
            <a:r>
              <a:rPr lang="es-ES" dirty="0">
                <a:solidFill>
                  <a:schemeClr val="bg1"/>
                </a:solidFill>
              </a:rPr>
              <a:t>donde se puede visualizar el estado de cada espacio, incluso desde un celular o computadora, antes de llegar al edificio.</a:t>
            </a:r>
          </a:p>
        </p:txBody>
      </p:sp>
    </p:spTree>
    <p:extLst>
      <p:ext uri="{BB962C8B-B14F-4D97-AF65-F5344CB8AC3E}">
        <p14:creationId xmlns:p14="http://schemas.microsoft.com/office/powerpoint/2010/main" val="103935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6981E6A2-4656-4CFE-9BF4-39D81EE2CA9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6271" y="367421"/>
            <a:ext cx="4486656" cy="1231106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rtlCol="0">
            <a:normAutofit/>
          </a:bodyPr>
          <a:lstStyle/>
          <a:p>
            <a:pPr rtl="0"/>
            <a:r>
              <a:rPr lang="es-ES" sz="3000" dirty="0" smtClean="0">
                <a:solidFill>
                  <a:schemeClr val="tx1"/>
                </a:solidFill>
              </a:rPr>
              <a:t>Funcionamiento</a:t>
            </a:r>
            <a:endParaRPr lang="es-ES" sz="30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5672" y="4732867"/>
            <a:ext cx="2734733" cy="1778000"/>
          </a:xfrm>
        </p:spPr>
        <p:txBody>
          <a:bodyPr rtlCol="0">
            <a:noAutofit/>
          </a:bodyPr>
          <a:lstStyle/>
          <a:p>
            <a:r>
              <a:rPr lang="es-ES" sz="1600" dirty="0"/>
              <a:t>La tecnología, especialmente </a:t>
            </a:r>
            <a:r>
              <a:rPr lang="es-ES" sz="1600" dirty="0" err="1"/>
              <a:t>IoT</a:t>
            </a:r>
            <a:r>
              <a:rPr lang="es-ES" sz="1600" dirty="0"/>
              <a:t> y gestión inteligente, transforma la vida </a:t>
            </a:r>
            <a:r>
              <a:rPr lang="es-ES" sz="1600" dirty="0" smtClean="0"/>
              <a:t>urbana, </a:t>
            </a:r>
            <a:r>
              <a:rPr lang="es-ES" sz="1600" dirty="0"/>
              <a:t>optimizando espacios y mejorando seguridad en estacionamientos</a:t>
            </a: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4207038" y="4732867"/>
            <a:ext cx="3134787" cy="177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/>
              <a:t>La información de los sensores se transmite a una plataforma web accesible desde dispositivos móviles, permitiendo a los usuarios consultar la disponibilidad antes de llegar y optimizar su planificación.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8260185" y="4732867"/>
            <a:ext cx="3013454" cy="177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/>
              <a:t>El sistema ofrece supervisión constante de la ocupación, generando datos para usuarios y administradores que permiten gestionar y optimizar la operación del estacionamiento eficazmente.</a:t>
            </a: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286082" y="3889595"/>
            <a:ext cx="3613912" cy="67733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b="1" dirty="0"/>
              <a:t>Visualización instantánea de espacios</a:t>
            </a:r>
          </a:p>
        </p:txBody>
      </p:sp>
      <p:sp>
        <p:nvSpPr>
          <p:cNvPr id="17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8183881" y="3889596"/>
            <a:ext cx="3132327" cy="67733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b="1" dirty="0" smtClean="0"/>
              <a:t>Monitoreo en Tiempo Real</a:t>
            </a:r>
          </a:p>
        </p:txBody>
      </p:sp>
      <p:sp>
        <p:nvSpPr>
          <p:cNvPr id="7" name="Elipse 6"/>
          <p:cNvSpPr/>
          <p:nvPr/>
        </p:nvSpPr>
        <p:spPr>
          <a:xfrm>
            <a:off x="1147570" y="1855897"/>
            <a:ext cx="1862667" cy="1862667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Elipse 17"/>
          <p:cNvSpPr/>
          <p:nvPr/>
        </p:nvSpPr>
        <p:spPr>
          <a:xfrm>
            <a:off x="4758264" y="1910091"/>
            <a:ext cx="1862667" cy="1862667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Elipse 18"/>
          <p:cNvSpPr/>
          <p:nvPr/>
        </p:nvSpPr>
        <p:spPr>
          <a:xfrm>
            <a:off x="8818710" y="1855896"/>
            <a:ext cx="1862667" cy="1862667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 txBox="1">
            <a:spLocks/>
          </p:cNvSpPr>
          <p:nvPr/>
        </p:nvSpPr>
        <p:spPr>
          <a:xfrm>
            <a:off x="4207038" y="3964102"/>
            <a:ext cx="2965118" cy="67733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b="1" dirty="0" smtClean="0"/>
              <a:t>Consulta previa  al Arribo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42553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ángulo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14970" y="0"/>
            <a:ext cx="10287000" cy="6858000"/>
          </a:xfrm>
          <a:prstGeom prst="rect">
            <a:avLst/>
          </a:prstGeom>
        </p:spPr>
      </p:pic>
      <p:sp>
        <p:nvSpPr>
          <p:cNvPr id="20" name="Rectángulo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7537704" y="0"/>
            <a:ext cx="4654294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2865" y="226889"/>
            <a:ext cx="3363974" cy="881606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 fontScale="90000"/>
          </a:bodyPr>
          <a:lstStyle/>
          <a:p>
            <a:r>
              <a:rPr lang="es-ES" sz="2000" b="1" dirty="0">
                <a:solidFill>
                  <a:schemeClr val="bg1"/>
                </a:solidFill>
              </a:rPr>
              <a:t>Beneficios </a:t>
            </a:r>
            <a:r>
              <a:rPr lang="es-ES" sz="2000" b="1" dirty="0" smtClean="0">
                <a:solidFill>
                  <a:schemeClr val="bg1"/>
                </a:solidFill>
              </a:rPr>
              <a:t>para</a:t>
            </a:r>
            <a:br>
              <a:rPr lang="es-ES" sz="2000" b="1" dirty="0" smtClean="0">
                <a:solidFill>
                  <a:schemeClr val="bg1"/>
                </a:solidFill>
              </a:rPr>
            </a:br>
            <a:r>
              <a:rPr lang="es-ES" sz="2000" b="1" dirty="0" smtClean="0">
                <a:solidFill>
                  <a:schemeClr val="bg1"/>
                </a:solidFill>
              </a:rPr>
              <a:t> </a:t>
            </a:r>
            <a:r>
              <a:rPr lang="es-ES" sz="2000" b="1" dirty="0">
                <a:solidFill>
                  <a:schemeClr val="bg1"/>
                </a:solidFill>
              </a:rPr>
              <a:t>el </a:t>
            </a:r>
            <a:r>
              <a:rPr lang="es-ES" sz="2000" b="1" dirty="0" smtClean="0">
                <a:solidFill>
                  <a:schemeClr val="bg1"/>
                </a:solidFill>
              </a:rPr>
              <a:t>predio</a:t>
            </a:r>
            <a:endParaRPr lang="es-ES" sz="20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7806356" y="1233699"/>
            <a:ext cx="4116992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ES" sz="1400" b="1" u="sng" dirty="0">
                <a:solidFill>
                  <a:schemeClr val="bg1"/>
                </a:solidFill>
              </a:rPr>
              <a:t>Optimiza el uso de los </a:t>
            </a:r>
            <a:r>
              <a:rPr lang="es-ES" sz="1400" b="1" u="sng" dirty="0" smtClean="0">
                <a:solidFill>
                  <a:schemeClr val="bg1"/>
                </a:solidFill>
              </a:rPr>
              <a:t>espacios</a:t>
            </a:r>
            <a:r>
              <a:rPr lang="es-ES" sz="1400" b="1" dirty="0" smtClean="0">
                <a:solidFill>
                  <a:schemeClr val="bg1"/>
                </a:solidFill>
              </a:rPr>
              <a:t>:</a:t>
            </a:r>
            <a:r>
              <a:rPr lang="es-ES" sz="1400" dirty="0">
                <a:solidFill>
                  <a:schemeClr val="bg1"/>
                </a:solidFill>
              </a:rPr>
              <a:t/>
            </a:r>
            <a:br>
              <a:rPr lang="es-ES" sz="1400" dirty="0">
                <a:solidFill>
                  <a:schemeClr val="bg1"/>
                </a:solidFill>
              </a:rPr>
            </a:br>
            <a:r>
              <a:rPr lang="es-ES" sz="1400" dirty="0">
                <a:solidFill>
                  <a:schemeClr val="bg1"/>
                </a:solidFill>
              </a:rPr>
              <a:t>Al mostrar en tiempo real qué lugares están libres, se aprovecha al máximo la capacidad del estacionamiento.</a:t>
            </a:r>
          </a:p>
          <a:p>
            <a:pPr lvl="0" algn="ctr"/>
            <a:endParaRPr lang="es-ES" sz="1400" b="1" dirty="0" smtClean="0">
              <a:solidFill>
                <a:schemeClr val="bg1"/>
              </a:solidFill>
            </a:endParaRPr>
          </a:p>
          <a:p>
            <a:pPr lvl="0" algn="ctr"/>
            <a:r>
              <a:rPr lang="es-ES" sz="1400" b="1" u="sng" dirty="0" smtClean="0">
                <a:solidFill>
                  <a:schemeClr val="bg1"/>
                </a:solidFill>
              </a:rPr>
              <a:t>Mejora </a:t>
            </a:r>
            <a:r>
              <a:rPr lang="es-ES" sz="1400" b="1" u="sng" dirty="0">
                <a:solidFill>
                  <a:schemeClr val="bg1"/>
                </a:solidFill>
              </a:rPr>
              <a:t>la experiencia del </a:t>
            </a:r>
            <a:r>
              <a:rPr lang="es-ES" sz="1400" b="1" u="sng" dirty="0" smtClean="0">
                <a:solidFill>
                  <a:schemeClr val="bg1"/>
                </a:solidFill>
              </a:rPr>
              <a:t>usuario</a:t>
            </a:r>
            <a:r>
              <a:rPr lang="es-ES" sz="1400" b="1" dirty="0" smtClean="0">
                <a:solidFill>
                  <a:schemeClr val="bg1"/>
                </a:solidFill>
              </a:rPr>
              <a:t>:</a:t>
            </a:r>
            <a:r>
              <a:rPr lang="es-ES" sz="1400" dirty="0">
                <a:solidFill>
                  <a:schemeClr val="bg1"/>
                </a:solidFill>
              </a:rPr>
              <a:t/>
            </a:r>
            <a:br>
              <a:rPr lang="es-ES" sz="1400" dirty="0">
                <a:solidFill>
                  <a:schemeClr val="bg1"/>
                </a:solidFill>
              </a:rPr>
            </a:br>
            <a:r>
              <a:rPr lang="es-ES" sz="1400" dirty="0">
                <a:solidFill>
                  <a:schemeClr val="bg1"/>
                </a:solidFill>
              </a:rPr>
              <a:t>Los residentes y visitantes ahorran tiempo y evitan frustraciones, aumentando su satisfacción con el edificio.</a:t>
            </a:r>
          </a:p>
          <a:p>
            <a:pPr lvl="0" algn="ctr"/>
            <a:endParaRPr lang="es-ES" sz="1400" b="1" dirty="0" smtClean="0">
              <a:solidFill>
                <a:schemeClr val="bg1"/>
              </a:solidFill>
            </a:endParaRPr>
          </a:p>
          <a:p>
            <a:pPr lvl="0" algn="ctr"/>
            <a:r>
              <a:rPr lang="es-ES" sz="1400" b="1" u="sng" dirty="0" smtClean="0">
                <a:solidFill>
                  <a:schemeClr val="bg1"/>
                </a:solidFill>
              </a:rPr>
              <a:t>Reduce </a:t>
            </a:r>
            <a:r>
              <a:rPr lang="es-ES" sz="1400" b="1" u="sng" dirty="0">
                <a:solidFill>
                  <a:schemeClr val="bg1"/>
                </a:solidFill>
              </a:rPr>
              <a:t>la congestión y el </a:t>
            </a:r>
            <a:r>
              <a:rPr lang="es-ES" sz="1400" b="1" u="sng" dirty="0" smtClean="0">
                <a:solidFill>
                  <a:schemeClr val="bg1"/>
                </a:solidFill>
              </a:rPr>
              <a:t>desgaste</a:t>
            </a:r>
            <a:r>
              <a:rPr lang="es-ES" sz="1400" b="1" dirty="0" smtClean="0">
                <a:solidFill>
                  <a:schemeClr val="bg1"/>
                </a:solidFill>
              </a:rPr>
              <a:t>:</a:t>
            </a:r>
            <a:r>
              <a:rPr lang="es-ES" sz="1400" dirty="0">
                <a:solidFill>
                  <a:schemeClr val="bg1"/>
                </a:solidFill>
              </a:rPr>
              <a:t/>
            </a:r>
            <a:br>
              <a:rPr lang="es-ES" sz="1400" dirty="0">
                <a:solidFill>
                  <a:schemeClr val="bg1"/>
                </a:solidFill>
              </a:rPr>
            </a:br>
            <a:r>
              <a:rPr lang="es-ES" sz="1400" dirty="0">
                <a:solidFill>
                  <a:schemeClr val="bg1"/>
                </a:solidFill>
              </a:rPr>
              <a:t>Menos vueltas innecesarias significan menor tráfico interno y menor desgaste de las instalaciones.</a:t>
            </a:r>
          </a:p>
          <a:p>
            <a:pPr lvl="0" algn="ctr"/>
            <a:endParaRPr lang="es-ES" sz="1400" b="1" dirty="0" smtClean="0">
              <a:solidFill>
                <a:schemeClr val="bg1"/>
              </a:solidFill>
            </a:endParaRPr>
          </a:p>
          <a:p>
            <a:pPr lvl="0" algn="ctr"/>
            <a:r>
              <a:rPr lang="es-ES" sz="1400" b="1" u="sng" dirty="0" smtClean="0">
                <a:solidFill>
                  <a:schemeClr val="bg1"/>
                </a:solidFill>
              </a:rPr>
              <a:t>Aumenta </a:t>
            </a:r>
            <a:r>
              <a:rPr lang="es-ES" sz="1400" b="1" u="sng" dirty="0">
                <a:solidFill>
                  <a:schemeClr val="bg1"/>
                </a:solidFill>
              </a:rPr>
              <a:t>la </a:t>
            </a:r>
            <a:r>
              <a:rPr lang="es-ES" sz="1400" b="1" u="sng" dirty="0" smtClean="0">
                <a:solidFill>
                  <a:schemeClr val="bg1"/>
                </a:solidFill>
              </a:rPr>
              <a:t>seguridad</a:t>
            </a:r>
            <a:r>
              <a:rPr lang="es-ES" sz="1400" b="1" dirty="0" smtClean="0">
                <a:solidFill>
                  <a:schemeClr val="bg1"/>
                </a:solidFill>
              </a:rPr>
              <a:t>:</a:t>
            </a:r>
            <a:r>
              <a:rPr lang="es-ES" sz="1400" dirty="0">
                <a:solidFill>
                  <a:schemeClr val="bg1"/>
                </a:solidFill>
              </a:rPr>
              <a:t/>
            </a:r>
            <a:br>
              <a:rPr lang="es-ES" sz="1400" dirty="0">
                <a:solidFill>
                  <a:schemeClr val="bg1"/>
                </a:solidFill>
              </a:rPr>
            </a:br>
            <a:r>
              <a:rPr lang="es-ES" sz="1400" dirty="0">
                <a:solidFill>
                  <a:schemeClr val="bg1"/>
                </a:solidFill>
              </a:rPr>
              <a:t>Menos circulación innecesaria reduce la probabilidad de accidentes y mejora la visibilidad en los pasillos.</a:t>
            </a:r>
          </a:p>
          <a:p>
            <a:pPr lvl="0" algn="ctr"/>
            <a:endParaRPr lang="es-ES" sz="1400" b="1" dirty="0" smtClean="0">
              <a:solidFill>
                <a:schemeClr val="bg1"/>
              </a:solidFill>
            </a:endParaRPr>
          </a:p>
          <a:p>
            <a:pPr lvl="0" algn="ctr"/>
            <a:r>
              <a:rPr lang="es-ES" sz="1400" b="1" u="sng" dirty="0" smtClean="0">
                <a:solidFill>
                  <a:schemeClr val="bg1"/>
                </a:solidFill>
              </a:rPr>
              <a:t>Escalable </a:t>
            </a:r>
            <a:r>
              <a:rPr lang="es-ES" sz="1400" b="1" u="sng" dirty="0">
                <a:solidFill>
                  <a:schemeClr val="bg1"/>
                </a:solidFill>
              </a:rPr>
              <a:t>y </a:t>
            </a:r>
            <a:r>
              <a:rPr lang="es-ES" sz="1400" b="1" u="sng" dirty="0" smtClean="0">
                <a:solidFill>
                  <a:schemeClr val="bg1"/>
                </a:solidFill>
              </a:rPr>
              <a:t>adaptable</a:t>
            </a:r>
            <a:r>
              <a:rPr lang="es-ES" sz="1400" b="1" dirty="0" smtClean="0">
                <a:solidFill>
                  <a:schemeClr val="bg1"/>
                </a:solidFill>
              </a:rPr>
              <a:t>:</a:t>
            </a:r>
            <a:r>
              <a:rPr lang="es-ES" sz="1400" dirty="0">
                <a:solidFill>
                  <a:schemeClr val="bg1"/>
                </a:solidFill>
              </a:rPr>
              <a:t/>
            </a:r>
            <a:br>
              <a:rPr lang="es-ES" sz="1400" dirty="0">
                <a:solidFill>
                  <a:schemeClr val="bg1"/>
                </a:solidFill>
              </a:rPr>
            </a:br>
            <a:r>
              <a:rPr lang="es-ES" sz="1400" dirty="0">
                <a:solidFill>
                  <a:schemeClr val="bg1"/>
                </a:solidFill>
              </a:rPr>
              <a:t>El sistema funciona tanto para un pequeño estacionamiento como para un complejo de varios pisos con cientos de plazas.</a:t>
            </a:r>
            <a:br>
              <a:rPr lang="es-ES" sz="1400" dirty="0">
                <a:solidFill>
                  <a:schemeClr val="bg1"/>
                </a:solidFill>
              </a:rPr>
            </a:br>
            <a:endParaRPr lang="es-ES" sz="1400" dirty="0" smtClean="0">
              <a:solidFill>
                <a:schemeClr val="bg1"/>
              </a:solidFill>
            </a:endParaRPr>
          </a:p>
          <a:p>
            <a:pPr lvl="0" algn="ctr"/>
            <a:r>
              <a:rPr lang="es-ES" sz="1400" dirty="0" smtClean="0">
                <a:solidFill>
                  <a:schemeClr val="bg1"/>
                </a:solidFill>
              </a:rPr>
              <a:t>Además</a:t>
            </a:r>
            <a:r>
              <a:rPr lang="es-ES" sz="1400" dirty="0">
                <a:solidFill>
                  <a:schemeClr val="bg1"/>
                </a:solidFill>
              </a:rPr>
              <a:t>, la versión web permite gestionar múltiples edificios desde un mismo panel.</a:t>
            </a:r>
          </a:p>
        </p:txBody>
      </p:sp>
    </p:spTree>
    <p:extLst>
      <p:ext uri="{BB962C8B-B14F-4D97-AF65-F5344CB8AC3E}">
        <p14:creationId xmlns:p14="http://schemas.microsoft.com/office/powerpoint/2010/main" val="4128952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ángulo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403" y="0"/>
            <a:ext cx="9815490" cy="6858000"/>
          </a:xfrm>
          <a:prstGeom prst="rect">
            <a:avLst/>
          </a:prstGeom>
        </p:spPr>
      </p:pic>
      <p:sp>
        <p:nvSpPr>
          <p:cNvPr id="20" name="Rectángulo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875912"/>
            <a:ext cx="3363974" cy="1120431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 fontScale="90000"/>
          </a:bodyPr>
          <a:lstStyle/>
          <a:p>
            <a:r>
              <a:rPr lang="es-ES" sz="2300" b="1" dirty="0">
                <a:solidFill>
                  <a:schemeClr val="bg1"/>
                </a:solidFill>
              </a:rPr>
              <a:t>¿Por qué implementarlo ahora?</a:t>
            </a:r>
            <a:endParaRPr lang="es-ES" sz="2300" dirty="0">
              <a:solidFill>
                <a:srgbClr val="FFFFFF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68652" y="2292506"/>
            <a:ext cx="411699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En un contexto donde la tecnología está transformando la vida urbana, contar con un estacionamiento inteligente no solo es una mejora operativa, sino también una inversión en </a:t>
            </a:r>
            <a:r>
              <a:rPr lang="es-ES" b="1" dirty="0" smtClean="0">
                <a:solidFill>
                  <a:schemeClr val="bg1"/>
                </a:solidFill>
              </a:rPr>
              <a:t>VALOR  AGREGADO PARA LA PROPIEDAD.</a:t>
            </a:r>
            <a:r>
              <a:rPr lang="es-ES" dirty="0">
                <a:solidFill>
                  <a:schemeClr val="bg1"/>
                </a:solidFill>
              </a:rPr>
              <a:t/>
            </a:r>
            <a:br>
              <a:rPr lang="es-ES" dirty="0">
                <a:solidFill>
                  <a:schemeClr val="bg1"/>
                </a:solidFill>
              </a:rPr>
            </a:br>
            <a:endParaRPr lang="es-ES" dirty="0" smtClean="0">
              <a:solidFill>
                <a:schemeClr val="bg1"/>
              </a:solidFill>
            </a:endParaRPr>
          </a:p>
          <a:p>
            <a:r>
              <a:rPr lang="es-ES" dirty="0" smtClean="0">
                <a:solidFill>
                  <a:schemeClr val="bg1"/>
                </a:solidFill>
              </a:rPr>
              <a:t>Un </a:t>
            </a:r>
            <a:r>
              <a:rPr lang="es-ES" dirty="0">
                <a:solidFill>
                  <a:schemeClr val="bg1"/>
                </a:solidFill>
              </a:rPr>
              <a:t>sistema que ahorra tiempo, mejora la seguridad y aumenta la satisfacción de los usuarios es </a:t>
            </a:r>
            <a:r>
              <a:rPr lang="es-ES" b="1" dirty="0" smtClean="0">
                <a:solidFill>
                  <a:schemeClr val="bg1"/>
                </a:solidFill>
              </a:rPr>
              <a:t>UNA VENTAJA COMPETITIVA QUE POCOS EDIFICIOS OFRECEN HOY</a:t>
            </a:r>
            <a:endParaRPr lang="es-E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00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quete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2736BCB-6CE4-414B-B2BE-1DA087E521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E17AD15-0DEB-4851-82A2-261C041346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0ED59B-F67D-4B99-A0A7-E5237FF58100}">
  <ds:schemaRefs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financiero</Template>
  <TotalTime>0</TotalTime>
  <Words>425</Words>
  <Application>Microsoft Office PowerPoint</Application>
  <PresentationFormat>Panorámica</PresentationFormat>
  <Paragraphs>58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Gill Sans MT</vt:lpstr>
      <vt:lpstr>Paquete</vt:lpstr>
      <vt:lpstr>Estacionamiento inteligente</vt:lpstr>
      <vt:lpstr>Justificación</vt:lpstr>
      <vt:lpstr>Propuesta: Sistema de Estacionamiento Inteligente </vt:lpstr>
      <vt:lpstr>Nuestro sistema de estacionamiento inteligente resuelve este problema de raíz.</vt:lpstr>
      <vt:lpstr>Funcionamiento</vt:lpstr>
      <vt:lpstr>Beneficios para  el predio</vt:lpstr>
      <vt:lpstr>¿Por qué implementarlo ahora?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2025-08-12T17:15:19Z</dcterms:created>
  <dcterms:modified xsi:type="dcterms:W3CDTF">2025-08-13T03:22:10Z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